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51" r:id="rId1"/>
  </p:sldMasterIdLst>
  <p:notesMasterIdLst>
    <p:notesMasterId r:id="rId15"/>
  </p:notesMasterIdLst>
  <p:handoutMasterIdLst>
    <p:handoutMasterId r:id="rId16"/>
  </p:handoutMasterIdLst>
  <p:sldIdLst>
    <p:sldId id="577" r:id="rId2"/>
    <p:sldId id="565" r:id="rId3"/>
    <p:sldId id="568" r:id="rId4"/>
    <p:sldId id="569" r:id="rId5"/>
    <p:sldId id="570" r:id="rId6"/>
    <p:sldId id="571" r:id="rId7"/>
    <p:sldId id="572" r:id="rId8"/>
    <p:sldId id="573" r:id="rId9"/>
    <p:sldId id="574" r:id="rId10"/>
    <p:sldId id="575" r:id="rId11"/>
    <p:sldId id="566" r:id="rId12"/>
    <p:sldId id="567" r:id="rId13"/>
    <p:sldId id="576" r:id="rId14"/>
  </p:sldIdLst>
  <p:sldSz cx="9144000" cy="6858000" type="screen4x3"/>
  <p:notesSz cx="6797675" cy="9926638"/>
  <p:defaultTextStyle>
    <a:defPPr>
      <a:defRPr lang="en-US"/>
    </a:defPPr>
    <a:lvl1pPr algn="l" rtl="0" fontAlgn="base">
      <a:lnSpc>
        <a:spcPct val="80000"/>
      </a:lnSpc>
      <a:spcBef>
        <a:spcPct val="20000"/>
      </a:spcBef>
      <a:spcAft>
        <a:spcPct val="0"/>
      </a:spcAft>
      <a:buClr>
        <a:schemeClr val="accent2"/>
      </a:buClr>
      <a:buFont typeface="Wingdings" pitchFamily="2" charset="2"/>
      <a:defRPr sz="1700" kern="1200">
        <a:solidFill>
          <a:schemeClr val="tx1"/>
        </a:solidFill>
        <a:latin typeface="MS Reference Serif" pitchFamily="18" charset="0"/>
        <a:ea typeface="+mn-ea"/>
        <a:cs typeface="+mn-cs"/>
      </a:defRPr>
    </a:lvl1pPr>
    <a:lvl2pPr marL="457200" algn="l" rtl="0" fontAlgn="base">
      <a:lnSpc>
        <a:spcPct val="80000"/>
      </a:lnSpc>
      <a:spcBef>
        <a:spcPct val="20000"/>
      </a:spcBef>
      <a:spcAft>
        <a:spcPct val="0"/>
      </a:spcAft>
      <a:buClr>
        <a:schemeClr val="accent2"/>
      </a:buClr>
      <a:buFont typeface="Wingdings" pitchFamily="2" charset="2"/>
      <a:defRPr sz="1700" kern="1200">
        <a:solidFill>
          <a:schemeClr val="tx1"/>
        </a:solidFill>
        <a:latin typeface="MS Reference Serif" pitchFamily="18" charset="0"/>
        <a:ea typeface="+mn-ea"/>
        <a:cs typeface="+mn-cs"/>
      </a:defRPr>
    </a:lvl2pPr>
    <a:lvl3pPr marL="914400" algn="l" rtl="0" fontAlgn="base">
      <a:lnSpc>
        <a:spcPct val="80000"/>
      </a:lnSpc>
      <a:spcBef>
        <a:spcPct val="20000"/>
      </a:spcBef>
      <a:spcAft>
        <a:spcPct val="0"/>
      </a:spcAft>
      <a:buClr>
        <a:schemeClr val="accent2"/>
      </a:buClr>
      <a:buFont typeface="Wingdings" pitchFamily="2" charset="2"/>
      <a:defRPr sz="1700" kern="1200">
        <a:solidFill>
          <a:schemeClr val="tx1"/>
        </a:solidFill>
        <a:latin typeface="MS Reference Serif" pitchFamily="18" charset="0"/>
        <a:ea typeface="+mn-ea"/>
        <a:cs typeface="+mn-cs"/>
      </a:defRPr>
    </a:lvl3pPr>
    <a:lvl4pPr marL="1371600" algn="l" rtl="0" fontAlgn="base">
      <a:lnSpc>
        <a:spcPct val="80000"/>
      </a:lnSpc>
      <a:spcBef>
        <a:spcPct val="20000"/>
      </a:spcBef>
      <a:spcAft>
        <a:spcPct val="0"/>
      </a:spcAft>
      <a:buClr>
        <a:schemeClr val="accent2"/>
      </a:buClr>
      <a:buFont typeface="Wingdings" pitchFamily="2" charset="2"/>
      <a:defRPr sz="1700" kern="1200">
        <a:solidFill>
          <a:schemeClr val="tx1"/>
        </a:solidFill>
        <a:latin typeface="MS Reference Serif" pitchFamily="18" charset="0"/>
        <a:ea typeface="+mn-ea"/>
        <a:cs typeface="+mn-cs"/>
      </a:defRPr>
    </a:lvl4pPr>
    <a:lvl5pPr marL="1828800" algn="l" rtl="0" fontAlgn="base">
      <a:lnSpc>
        <a:spcPct val="80000"/>
      </a:lnSpc>
      <a:spcBef>
        <a:spcPct val="20000"/>
      </a:spcBef>
      <a:spcAft>
        <a:spcPct val="0"/>
      </a:spcAft>
      <a:buClr>
        <a:schemeClr val="accent2"/>
      </a:buClr>
      <a:buFont typeface="Wingdings" pitchFamily="2" charset="2"/>
      <a:defRPr sz="1700" kern="1200">
        <a:solidFill>
          <a:schemeClr val="tx1"/>
        </a:solidFill>
        <a:latin typeface="MS Reference Serif" pitchFamily="18" charset="0"/>
        <a:ea typeface="+mn-ea"/>
        <a:cs typeface="+mn-cs"/>
      </a:defRPr>
    </a:lvl5pPr>
    <a:lvl6pPr marL="2286000" algn="l" defTabSz="914400" rtl="0" eaLnBrk="1" latinLnBrk="0" hangingPunct="1">
      <a:defRPr sz="1700" kern="1200">
        <a:solidFill>
          <a:schemeClr val="tx1"/>
        </a:solidFill>
        <a:latin typeface="MS Reference Serif" pitchFamily="18" charset="0"/>
        <a:ea typeface="+mn-ea"/>
        <a:cs typeface="+mn-cs"/>
      </a:defRPr>
    </a:lvl6pPr>
    <a:lvl7pPr marL="2743200" algn="l" defTabSz="914400" rtl="0" eaLnBrk="1" latinLnBrk="0" hangingPunct="1">
      <a:defRPr sz="1700" kern="1200">
        <a:solidFill>
          <a:schemeClr val="tx1"/>
        </a:solidFill>
        <a:latin typeface="MS Reference Serif" pitchFamily="18" charset="0"/>
        <a:ea typeface="+mn-ea"/>
        <a:cs typeface="+mn-cs"/>
      </a:defRPr>
    </a:lvl7pPr>
    <a:lvl8pPr marL="3200400" algn="l" defTabSz="914400" rtl="0" eaLnBrk="1" latinLnBrk="0" hangingPunct="1">
      <a:defRPr sz="1700" kern="1200">
        <a:solidFill>
          <a:schemeClr val="tx1"/>
        </a:solidFill>
        <a:latin typeface="MS Reference Serif" pitchFamily="18" charset="0"/>
        <a:ea typeface="+mn-ea"/>
        <a:cs typeface="+mn-cs"/>
      </a:defRPr>
    </a:lvl8pPr>
    <a:lvl9pPr marL="3657600" algn="l" defTabSz="914400" rtl="0" eaLnBrk="1" latinLnBrk="0" hangingPunct="1">
      <a:defRPr sz="1700" kern="1200">
        <a:solidFill>
          <a:schemeClr val="tx1"/>
        </a:solidFill>
        <a:latin typeface="MS Reference Serif"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8A"/>
    <a:srgbClr val="17375E"/>
    <a:srgbClr val="0000A1"/>
    <a:srgbClr val="92D050"/>
    <a:srgbClr val="F0F0FA"/>
    <a:srgbClr val="F0FAF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Stijl, lich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3" autoAdjust="0"/>
    <p:restoredTop sz="94444" autoAdjust="0"/>
  </p:normalViewPr>
  <p:slideViewPr>
    <p:cSldViewPr>
      <p:cViewPr varScale="1">
        <p:scale>
          <a:sx n="100" d="100"/>
          <a:sy n="100" d="100"/>
        </p:scale>
        <p:origin x="883"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866"/>
    </p:cViewPr>
  </p:sorterViewPr>
  <p:notesViewPr>
    <p:cSldViewPr>
      <p:cViewPr varScale="1">
        <p:scale>
          <a:sx n="37" d="100"/>
          <a:sy n="37" d="100"/>
        </p:scale>
        <p:origin x="-147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lnSpc>
                <a:spcPct val="100000"/>
              </a:lnSpc>
              <a:buClrTx/>
              <a:buFontTx/>
              <a:buChar char="•"/>
              <a:defRPr kumimoji="1" sz="1200"/>
            </a:lvl1pPr>
          </a:lstStyle>
          <a:p>
            <a:pPr>
              <a:defRPr/>
            </a:pPr>
            <a:endParaRPr lang="nl-NL"/>
          </a:p>
        </p:txBody>
      </p:sp>
      <p:sp>
        <p:nvSpPr>
          <p:cNvPr id="63491"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lnSpc>
                <a:spcPct val="100000"/>
              </a:lnSpc>
              <a:buClrTx/>
              <a:buFontTx/>
              <a:buChar char="•"/>
              <a:defRPr kumimoji="1" sz="1200"/>
            </a:lvl1pPr>
          </a:lstStyle>
          <a:p>
            <a:pPr>
              <a:defRPr/>
            </a:pPr>
            <a:endParaRPr lang="nl-NL"/>
          </a:p>
        </p:txBody>
      </p:sp>
      <p:sp>
        <p:nvSpPr>
          <p:cNvPr id="6349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lnSpc>
                <a:spcPct val="100000"/>
              </a:lnSpc>
              <a:buClrTx/>
              <a:buFontTx/>
              <a:buChar char="•"/>
              <a:defRPr kumimoji="1" sz="1200"/>
            </a:lvl1pPr>
          </a:lstStyle>
          <a:p>
            <a:pPr>
              <a:defRPr/>
            </a:pPr>
            <a:r>
              <a:rPr lang="nl-NL"/>
              <a:t>Treasury Management © Buunk PCA 2004   </a:t>
            </a:r>
          </a:p>
        </p:txBody>
      </p:sp>
      <p:sp>
        <p:nvSpPr>
          <p:cNvPr id="63493"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lnSpc>
                <a:spcPct val="100000"/>
              </a:lnSpc>
              <a:buClrTx/>
              <a:buFontTx/>
              <a:buChar char="•"/>
              <a:defRPr kumimoji="1" sz="1200"/>
            </a:lvl1pPr>
          </a:lstStyle>
          <a:p>
            <a:pPr>
              <a:defRPr/>
            </a:pPr>
            <a:fld id="{2E822253-B6CF-4D31-A12E-72D1046A463D}" type="slidenum">
              <a:rPr lang="nl-NL"/>
              <a:pPr>
                <a:defRPr/>
              </a:pPr>
              <a:t>‹nr.›</a:t>
            </a:fld>
            <a:endParaRPr lang="nl-NL"/>
          </a:p>
        </p:txBody>
      </p:sp>
    </p:spTree>
    <p:extLst>
      <p:ext uri="{BB962C8B-B14F-4D97-AF65-F5344CB8AC3E}">
        <p14:creationId xmlns:p14="http://schemas.microsoft.com/office/powerpoint/2010/main" val="14823422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lnSpc>
                <a:spcPct val="100000"/>
              </a:lnSpc>
              <a:buClrTx/>
              <a:buFontTx/>
              <a:buChar char="•"/>
              <a:defRPr kumimoji="1" sz="1200"/>
            </a:lvl1pPr>
          </a:lstStyle>
          <a:p>
            <a:pPr>
              <a:defRPr/>
            </a:pPr>
            <a:endParaRPr lang="nl-NL"/>
          </a:p>
        </p:txBody>
      </p:sp>
      <p:sp>
        <p:nvSpPr>
          <p:cNvPr id="53251"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lnSpc>
                <a:spcPct val="100000"/>
              </a:lnSpc>
              <a:buClrTx/>
              <a:buFontTx/>
              <a:buChar char="•"/>
              <a:defRPr kumimoji="1" sz="1200"/>
            </a:lvl1pPr>
          </a:lstStyle>
          <a:p>
            <a:pPr>
              <a:defRPr/>
            </a:pPr>
            <a:endParaRPr lang="nl-NL"/>
          </a:p>
        </p:txBody>
      </p:sp>
      <p:sp>
        <p:nvSpPr>
          <p:cNvPr id="1843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nl-NL" noProof="0" smtClean="0"/>
              <a:t>Klik om het opmaakprofiel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5325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lnSpc>
                <a:spcPct val="100000"/>
              </a:lnSpc>
              <a:buClrTx/>
              <a:buFontTx/>
              <a:buChar char="•"/>
              <a:defRPr kumimoji="1" sz="1200"/>
            </a:lvl1pPr>
          </a:lstStyle>
          <a:p>
            <a:pPr>
              <a:defRPr/>
            </a:pPr>
            <a:r>
              <a:rPr lang="nl-NL"/>
              <a:t>Treasury Management © Buunk PCA 2004   </a:t>
            </a:r>
          </a:p>
        </p:txBody>
      </p:sp>
      <p:sp>
        <p:nvSpPr>
          <p:cNvPr id="53255"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lnSpc>
                <a:spcPct val="100000"/>
              </a:lnSpc>
              <a:buClrTx/>
              <a:buFontTx/>
              <a:buChar char="•"/>
              <a:defRPr kumimoji="1" sz="1200"/>
            </a:lvl1pPr>
          </a:lstStyle>
          <a:p>
            <a:pPr>
              <a:defRPr/>
            </a:pPr>
            <a:fld id="{1CB7FA2F-9E25-43B2-9977-A2977046B844}" type="slidenum">
              <a:rPr lang="nl-NL"/>
              <a:pPr>
                <a:defRPr/>
              </a:pPr>
              <a:t>‹nr.›</a:t>
            </a:fld>
            <a:endParaRPr lang="nl-NL"/>
          </a:p>
        </p:txBody>
      </p:sp>
    </p:spTree>
    <p:extLst>
      <p:ext uri="{BB962C8B-B14F-4D97-AF65-F5344CB8AC3E}">
        <p14:creationId xmlns:p14="http://schemas.microsoft.com/office/powerpoint/2010/main" val="77095887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S Reference Serif"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MS Reference Serif"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MS Reference Serif"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MS Reference Serif"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MS Reference Serif"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lstStyle/>
          <a:p>
            <a:endParaRPr lang="nl-NL"/>
          </a:p>
        </p:txBody>
      </p:sp>
    </p:spTree>
    <p:extLst>
      <p:ext uri="{BB962C8B-B14F-4D97-AF65-F5344CB8AC3E}">
        <p14:creationId xmlns:p14="http://schemas.microsoft.com/office/powerpoint/2010/main" val="719124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normAutofit/>
          </a:bodyPr>
          <a:lstStyle/>
          <a:p>
            <a:endParaRPr lang="nl-NL"/>
          </a:p>
        </p:txBody>
      </p:sp>
    </p:spTree>
    <p:extLst>
      <p:ext uri="{BB962C8B-B14F-4D97-AF65-F5344CB8AC3E}">
        <p14:creationId xmlns:p14="http://schemas.microsoft.com/office/powerpoint/2010/main" val="1689762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lstStyle/>
          <a:p>
            <a:endParaRPr lang="nl-NL"/>
          </a:p>
        </p:txBody>
      </p:sp>
    </p:spTree>
    <p:extLst>
      <p:ext uri="{BB962C8B-B14F-4D97-AF65-F5344CB8AC3E}">
        <p14:creationId xmlns:p14="http://schemas.microsoft.com/office/powerpoint/2010/main" val="3574213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normAutofit/>
          </a:bodyPr>
          <a:lstStyle/>
          <a:p>
            <a:endParaRPr lang="nl-NL"/>
          </a:p>
        </p:txBody>
      </p:sp>
    </p:spTree>
    <p:extLst>
      <p:ext uri="{BB962C8B-B14F-4D97-AF65-F5344CB8AC3E}">
        <p14:creationId xmlns:p14="http://schemas.microsoft.com/office/powerpoint/2010/main" val="3158876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17575" y="744538"/>
            <a:ext cx="4962525" cy="3722687"/>
          </a:xfrm>
        </p:spPr>
      </p:sp>
      <p:sp>
        <p:nvSpPr>
          <p:cNvPr id="3" name="Tijdelijke aanduiding voor notities 2"/>
          <p:cNvSpPr>
            <a:spLocks noGrp="1"/>
          </p:cNvSpPr>
          <p:nvPr>
            <p:ph type="body" idx="1"/>
          </p:nvPr>
        </p:nvSpPr>
        <p:spPr/>
        <p:txBody>
          <a:bodyPr>
            <a:normAutofit/>
          </a:bodyPr>
          <a:lstStyle/>
          <a:p>
            <a:endParaRPr lang="nl-NL"/>
          </a:p>
        </p:txBody>
      </p:sp>
    </p:spTree>
    <p:extLst>
      <p:ext uri="{BB962C8B-B14F-4D97-AF65-F5344CB8AC3E}">
        <p14:creationId xmlns:p14="http://schemas.microsoft.com/office/powerpoint/2010/main" val="4158206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Boektitel</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BE7E552B-4B37-4153-B089-8723AE2FB581}" type="slidenum">
              <a:rPr lang="nl-NL" smtClean="0"/>
              <a:pPr>
                <a:defRPr/>
              </a:pPr>
              <a:t>‹nr.›</a:t>
            </a:fld>
            <a:endParaRPr lang="nl-NL"/>
          </a:p>
        </p:txBody>
      </p:sp>
      <p:cxnSp>
        <p:nvCxnSpPr>
          <p:cNvPr id="7" name="Rechte verbindingslijn 6"/>
          <p:cNvCxnSpPr/>
          <p:nvPr userDrawn="1"/>
        </p:nvCxnSpPr>
        <p:spPr>
          <a:xfrm>
            <a:off x="2411760" y="3789040"/>
            <a:ext cx="4320480" cy="0"/>
          </a:xfrm>
          <a:prstGeom prst="line">
            <a:avLst/>
          </a:prstGeom>
          <a:ln w="15875">
            <a:solidFill>
              <a:srgbClr val="2D2D8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217891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Boektitel</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80D0C225-3B97-4105-9D16-7104F999D274}" type="slidenum">
              <a:rPr lang="nl-NL" smtClean="0"/>
              <a:pPr>
                <a:defRPr/>
              </a:pPr>
              <a:t>‹nr.›</a:t>
            </a:fld>
            <a:endParaRPr lang="nl-NL"/>
          </a:p>
        </p:txBody>
      </p:sp>
    </p:spTree>
    <p:extLst>
      <p:ext uri="{BB962C8B-B14F-4D97-AF65-F5344CB8AC3E}">
        <p14:creationId xmlns:p14="http://schemas.microsoft.com/office/powerpoint/2010/main" val="3044098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smtClean="0"/>
              <a:t>Klik om de stijl te bewerken</a:t>
            </a:r>
            <a:endParaRPr lang="nl-NL" dirty="0"/>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Boektitel</a:t>
            </a:r>
            <a:endParaRPr lang="nl-NL" dirty="0"/>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4AC18EC5-4E16-46F6-836F-69032CA10C9A}" type="slidenum">
              <a:rPr lang="nl-NL" smtClean="0"/>
              <a:pPr>
                <a:defRPr/>
              </a:pPr>
              <a:t>‹nr.›</a:t>
            </a:fld>
            <a:endParaRPr lang="nl-NL"/>
          </a:p>
        </p:txBody>
      </p:sp>
    </p:spTree>
    <p:extLst>
      <p:ext uri="{BB962C8B-B14F-4D97-AF65-F5344CB8AC3E}">
        <p14:creationId xmlns:p14="http://schemas.microsoft.com/office/powerpoint/2010/main" val="20818415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Boektitel</a:t>
            </a:r>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29AF6833-170C-4A15-AC0A-956D3658328C}" type="slidenum">
              <a:rPr lang="nl-NL" smtClean="0"/>
              <a:pPr>
                <a:defRPr/>
              </a:pPr>
              <a:t>‹nr.›</a:t>
            </a:fld>
            <a:endParaRPr lang="nl-NL" dirty="0"/>
          </a:p>
        </p:txBody>
      </p:sp>
    </p:spTree>
    <p:extLst>
      <p:ext uri="{BB962C8B-B14F-4D97-AF65-F5344CB8AC3E}">
        <p14:creationId xmlns:p14="http://schemas.microsoft.com/office/powerpoint/2010/main" val="28227357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smtClean="0"/>
              <a:t>Klik om de stijl te bewerken</a:t>
            </a:r>
            <a:endParaRPr lang="nl-NL" dirty="0"/>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Boektitel</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502617E2-A712-4890-848E-3EE43440EA4C}" type="slidenum">
              <a:rPr lang="nl-NL" smtClean="0"/>
              <a:pPr>
                <a:defRPr/>
              </a:pPr>
              <a:t>‹nr.›</a:t>
            </a:fld>
            <a:endParaRPr lang="nl-NL"/>
          </a:p>
        </p:txBody>
      </p:sp>
    </p:spTree>
    <p:extLst>
      <p:ext uri="{BB962C8B-B14F-4D97-AF65-F5344CB8AC3E}">
        <p14:creationId xmlns:p14="http://schemas.microsoft.com/office/powerpoint/2010/main" val="19185131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Boektitel</a:t>
            </a:r>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6F591661-9729-4C69-B7C7-0F1E2DF9C8AB}" type="slidenum">
              <a:rPr lang="nl-NL" smtClean="0"/>
              <a:pPr>
                <a:defRPr/>
              </a:pPr>
              <a:t>‹nr.›</a:t>
            </a:fld>
            <a:endParaRPr lang="nl-NL"/>
          </a:p>
        </p:txBody>
      </p:sp>
    </p:spTree>
    <p:extLst>
      <p:ext uri="{BB962C8B-B14F-4D97-AF65-F5344CB8AC3E}">
        <p14:creationId xmlns:p14="http://schemas.microsoft.com/office/powerpoint/2010/main" val="24437797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Boektitel</a:t>
            </a:r>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2C3F5B33-7CB7-4949-9C81-0D8A6DB546BC}" type="slidenum">
              <a:rPr lang="nl-NL" smtClean="0"/>
              <a:pPr>
                <a:defRPr/>
              </a:pPr>
              <a:t>‹nr.›</a:t>
            </a:fld>
            <a:endParaRPr lang="nl-NL"/>
          </a:p>
        </p:txBody>
      </p:sp>
    </p:spTree>
    <p:extLst>
      <p:ext uri="{BB962C8B-B14F-4D97-AF65-F5344CB8AC3E}">
        <p14:creationId xmlns:p14="http://schemas.microsoft.com/office/powerpoint/2010/main" val="293402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Boektitel</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ABF8A1B3-8EB3-48EF-B8D7-1FF6C0468ADC}" type="slidenum">
              <a:rPr lang="nl-NL" smtClean="0"/>
              <a:pPr>
                <a:defRPr/>
              </a:pPr>
              <a:t>‹nr.›</a:t>
            </a:fld>
            <a:endParaRPr lang="nl-NL"/>
          </a:p>
        </p:txBody>
      </p:sp>
    </p:spTree>
    <p:extLst>
      <p:ext uri="{BB962C8B-B14F-4D97-AF65-F5344CB8AC3E}">
        <p14:creationId xmlns:p14="http://schemas.microsoft.com/office/powerpoint/2010/main" val="523501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Boektitel</a:t>
            </a:r>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886B0A2F-CE23-4ECE-908C-EAC26C0B2A5C}" type="slidenum">
              <a:rPr lang="nl-NL" smtClean="0"/>
              <a:pPr>
                <a:defRPr/>
              </a:pPr>
              <a:t>‹nr.›</a:t>
            </a:fld>
            <a:endParaRPr lang="nl-NL"/>
          </a:p>
        </p:txBody>
      </p:sp>
    </p:spTree>
    <p:extLst>
      <p:ext uri="{BB962C8B-B14F-4D97-AF65-F5344CB8AC3E}">
        <p14:creationId xmlns:p14="http://schemas.microsoft.com/office/powerpoint/2010/main" val="3258253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pPr>
              <a:defRPr/>
            </a:pPr>
            <a:r>
              <a:rPr lang="nl-NL" smtClean="0"/>
              <a:t>Boektitel</a:t>
            </a:r>
            <a:endParaRPr lang="nl-NL" dirty="0"/>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66A3C024-E932-46E8-951F-2023CBD8A82C}" type="slidenum">
              <a:rPr lang="nl-NL" smtClean="0"/>
              <a:pPr>
                <a:defRPr/>
              </a:pPr>
              <a:t>‹nr.›</a:t>
            </a:fld>
            <a:endParaRPr lang="nl-NL" dirty="0"/>
          </a:p>
        </p:txBody>
      </p:sp>
    </p:spTree>
    <p:extLst>
      <p:ext uri="{BB962C8B-B14F-4D97-AF65-F5344CB8AC3E}">
        <p14:creationId xmlns:p14="http://schemas.microsoft.com/office/powerpoint/2010/main" val="2465134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nl-NL" smtClean="0"/>
              <a:t>© 2014 Kees Benschop              en Academic Service, Den Haag</a:t>
            </a:r>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nl-NL" smtClean="0"/>
              <a:t>Boektitel</a:t>
            </a:r>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44AD89F-8888-4A7E-8D0F-4A7B109DFAB6}" type="slidenum">
              <a:rPr lang="nl-NL" smtClean="0"/>
              <a:pPr>
                <a:defRPr/>
              </a:pPr>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0369372"/>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fEvtN-y1Y_U" TargetMode="External"/><Relationship Id="rId2" Type="http://schemas.openxmlformats.org/officeDocument/2006/relationships/hyperlink" Target="https://www.youtube.com/watch?v=QDKIUkrgyl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Microsoft_Word-document1.docx"/><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Word-document2.docx"/></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kstvak 3"/>
          <p:cNvSpPr txBox="1"/>
          <p:nvPr/>
        </p:nvSpPr>
        <p:spPr>
          <a:xfrm>
            <a:off x="2338958" y="1628800"/>
            <a:ext cx="4464496" cy="1828193"/>
          </a:xfrm>
          <a:prstGeom prst="rect">
            <a:avLst/>
          </a:prstGeom>
          <a:noFill/>
        </p:spPr>
        <p:txBody>
          <a:bodyPr wrap="square" rtlCol="0">
            <a:spAutoFit/>
          </a:bodyPr>
          <a:lstStyle/>
          <a:p>
            <a:pPr algn="ctr"/>
            <a:r>
              <a:rPr lang="nl-NL" sz="3600" dirty="0" smtClean="0">
                <a:latin typeface="Arial" pitchFamily="34" charset="0"/>
                <a:cs typeface="Arial" pitchFamily="34" charset="0"/>
              </a:rPr>
              <a:t>Basisboek Marketing</a:t>
            </a:r>
          </a:p>
          <a:p>
            <a:pPr algn="ctr"/>
            <a:endParaRPr lang="nl-NL" sz="2800" dirty="0" smtClean="0">
              <a:solidFill>
                <a:srgbClr val="002060"/>
              </a:solidFill>
              <a:latin typeface="Arial" pitchFamily="34" charset="0"/>
              <a:cs typeface="Arial" pitchFamily="34" charset="0"/>
            </a:endParaRPr>
          </a:p>
          <a:p>
            <a:pPr algn="ctr"/>
            <a:r>
              <a:rPr lang="nl-NL" sz="2800" dirty="0" smtClean="0">
                <a:solidFill>
                  <a:srgbClr val="002060"/>
                </a:solidFill>
                <a:latin typeface="Arial" pitchFamily="34" charset="0"/>
                <a:cs typeface="Arial" pitchFamily="34" charset="0"/>
              </a:rPr>
              <a:t>Hoofdstuk 10</a:t>
            </a:r>
          </a:p>
          <a:p>
            <a:pPr algn="ctr"/>
            <a:r>
              <a:rPr lang="nl-NL" sz="2800" dirty="0" smtClean="0">
                <a:solidFill>
                  <a:srgbClr val="002060"/>
                </a:solidFill>
                <a:latin typeface="Arial" pitchFamily="34" charset="0"/>
                <a:cs typeface="Arial" pitchFamily="34" charset="0"/>
              </a:rPr>
              <a:t>Inkomenselasticiteit</a:t>
            </a:r>
            <a:endParaRPr lang="nl-NL" sz="28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4064067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Koopkracht: het nominale - en het reële inkomen</a:t>
            </a:r>
          </a:p>
        </p:txBody>
      </p:sp>
      <p:sp>
        <p:nvSpPr>
          <p:cNvPr id="3" name="Tijdelijke aanduiding voor inhoud 2"/>
          <p:cNvSpPr>
            <a:spLocks noGrp="1"/>
          </p:cNvSpPr>
          <p:nvPr>
            <p:ph idx="1"/>
          </p:nvPr>
        </p:nvSpPr>
        <p:spPr/>
        <p:txBody>
          <a:bodyPr/>
          <a:lstStyle/>
          <a:p>
            <a:r>
              <a:rPr lang="nl-NL" dirty="0" smtClean="0"/>
              <a:t>Wanneer </a:t>
            </a:r>
            <a:r>
              <a:rPr lang="nl-NL" dirty="0"/>
              <a:t>het reële indexcijfer zakt van 100 naar 94,54 </a:t>
            </a:r>
            <a:r>
              <a:rPr lang="nl-NL" dirty="0" smtClean="0"/>
              <a:t>is </a:t>
            </a:r>
            <a:r>
              <a:rPr lang="nl-NL" dirty="0"/>
              <a:t>er dus sprake van een koopkrachtverlies van 5,46</a:t>
            </a:r>
            <a:r>
              <a:rPr lang="nl-NL" dirty="0" smtClean="0"/>
              <a:t>%.</a:t>
            </a:r>
          </a:p>
          <a:p>
            <a:r>
              <a:rPr lang="nl-NL" dirty="0" smtClean="0"/>
              <a:t>Dus je kunt niet zomaar de inflatie min je loonsverhoging doen om uit te rekenen wat er met je koopkracht gebeurd!!!</a:t>
            </a:r>
            <a:endParaRPr lang="nl-NL" dirty="0"/>
          </a:p>
        </p:txBody>
      </p:sp>
    </p:spTree>
    <p:extLst>
      <p:ext uri="{BB962C8B-B14F-4D97-AF65-F5344CB8AC3E}">
        <p14:creationId xmlns:p14="http://schemas.microsoft.com/office/powerpoint/2010/main" val="3969130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a:normAutofit/>
          </a:bodyPr>
          <a:lstStyle/>
          <a:p>
            <a:r>
              <a:rPr lang="nl-NL" dirty="0" smtClean="0"/>
              <a:t>Inkomenselasticiteit</a:t>
            </a:r>
            <a:endParaRPr lang="nl-NL" dirty="0"/>
          </a:p>
        </p:txBody>
      </p:sp>
      <p:sp>
        <p:nvSpPr>
          <p:cNvPr id="14" name="Tijdelijke aanduiding voor inhoud 13"/>
          <p:cNvSpPr>
            <a:spLocks noGrp="1"/>
          </p:cNvSpPr>
          <p:nvPr>
            <p:ph idx="1"/>
          </p:nvPr>
        </p:nvSpPr>
        <p:spPr/>
        <p:txBody>
          <a:bodyPr>
            <a:normAutofit/>
          </a:bodyPr>
          <a:lstStyle/>
          <a:p>
            <a:pPr marL="0" indent="0">
              <a:buNone/>
            </a:pPr>
            <a:endParaRPr lang="nl-NL" dirty="0"/>
          </a:p>
          <a:p>
            <a:pPr marL="0" indent="0">
              <a:buNone/>
            </a:pPr>
            <a:endParaRPr lang="nl-NL" dirty="0" smtClean="0"/>
          </a:p>
          <a:p>
            <a:pPr marL="0" indent="0">
              <a:buNone/>
            </a:pPr>
            <a:endParaRPr lang="nl-NL" dirty="0"/>
          </a:p>
          <a:p>
            <a:pPr marL="0" indent="0">
              <a:buNone/>
            </a:pPr>
            <a:endParaRPr lang="nl-NL" dirty="0" smtClean="0"/>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0826" y="1844824"/>
            <a:ext cx="6462719" cy="1440160"/>
          </a:xfrm>
          <a:prstGeom prst="rect">
            <a:avLst/>
          </a:prstGeom>
        </p:spPr>
      </p:pic>
      <p:pic>
        <p:nvPicPr>
          <p:cNvPr id="4" name="Afbeelding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3962" y="4149080"/>
            <a:ext cx="8622067" cy="1319770"/>
          </a:xfrm>
          <a:prstGeom prst="rect">
            <a:avLst/>
          </a:prstGeom>
        </p:spPr>
      </p:pic>
    </p:spTree>
    <p:extLst>
      <p:ext uri="{BB962C8B-B14F-4D97-AF65-F5344CB8AC3E}">
        <p14:creationId xmlns:p14="http://schemas.microsoft.com/office/powerpoint/2010/main" val="4047355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a:normAutofit/>
          </a:bodyPr>
          <a:lstStyle/>
          <a:p>
            <a:r>
              <a:rPr lang="nl-NL" dirty="0" smtClean="0"/>
              <a:t>Inkomen en goederen</a:t>
            </a:r>
            <a:endParaRPr lang="nl-NL" dirty="0"/>
          </a:p>
        </p:txBody>
      </p:sp>
      <p:pic>
        <p:nvPicPr>
          <p:cNvPr id="3" name="Tijdelijke aanduiding voor inhoud 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87591" y="2420888"/>
            <a:ext cx="8929190" cy="2282092"/>
          </a:xfrm>
        </p:spPr>
      </p:pic>
    </p:spTree>
    <p:extLst>
      <p:ext uri="{BB962C8B-B14F-4D97-AF65-F5344CB8AC3E}">
        <p14:creationId xmlns:p14="http://schemas.microsoft.com/office/powerpoint/2010/main" val="3348427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hlinkClick r:id="rId2"/>
              </a:rPr>
              <a:t>https://www.youtube.com/watch?v=QDKIUkrgylM</a:t>
            </a:r>
            <a:endParaRPr lang="nl-NL" dirty="0" smtClean="0"/>
          </a:p>
          <a:p>
            <a:endParaRPr lang="nl-NL" dirty="0"/>
          </a:p>
          <a:p>
            <a:r>
              <a:rPr lang="nl-NL" dirty="0">
                <a:hlinkClick r:id="rId3"/>
              </a:rPr>
              <a:t>https://</a:t>
            </a:r>
            <a:r>
              <a:rPr lang="nl-NL" dirty="0" smtClean="0">
                <a:hlinkClick r:id="rId3"/>
              </a:rPr>
              <a:t>www.youtube.com/watch?v=fEvtN-y1Y_U</a:t>
            </a:r>
            <a:endParaRPr lang="nl-NL" dirty="0" smtClean="0"/>
          </a:p>
          <a:p>
            <a:endParaRPr lang="nl-NL" dirty="0"/>
          </a:p>
          <a:p>
            <a:endParaRPr lang="nl-NL" dirty="0"/>
          </a:p>
        </p:txBody>
      </p:sp>
    </p:spTree>
    <p:extLst>
      <p:ext uri="{BB962C8B-B14F-4D97-AF65-F5344CB8AC3E}">
        <p14:creationId xmlns:p14="http://schemas.microsoft.com/office/powerpoint/2010/main" val="255825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a:normAutofit/>
          </a:bodyPr>
          <a:lstStyle/>
          <a:p>
            <a:r>
              <a:rPr lang="nl-NL" dirty="0" smtClean="0"/>
              <a:t>Koopkracht</a:t>
            </a:r>
            <a:endParaRPr lang="nl-NL" dirty="0"/>
          </a:p>
        </p:txBody>
      </p:sp>
      <p:sp>
        <p:nvSpPr>
          <p:cNvPr id="14" name="Tijdelijke aanduiding voor inhoud 13"/>
          <p:cNvSpPr>
            <a:spLocks noGrp="1"/>
          </p:cNvSpPr>
          <p:nvPr>
            <p:ph idx="1"/>
          </p:nvPr>
        </p:nvSpPr>
        <p:spPr/>
        <p:txBody>
          <a:bodyPr>
            <a:normAutofit/>
          </a:bodyPr>
          <a:lstStyle/>
          <a:p>
            <a:pPr marL="0" indent="0">
              <a:buNone/>
            </a:pPr>
            <a:endParaRPr lang="nl-NL" sz="2400" dirty="0" smtClean="0"/>
          </a:p>
          <a:p>
            <a:pPr marL="0" indent="0">
              <a:buNone/>
            </a:pPr>
            <a:r>
              <a:rPr lang="nl-NL" sz="2400" dirty="0" smtClean="0"/>
              <a:t>Bronnen:</a:t>
            </a:r>
            <a:endParaRPr lang="nl-NL" sz="2400" dirty="0"/>
          </a:p>
          <a:p>
            <a:r>
              <a:rPr lang="nl-NL" sz="2400" dirty="0" smtClean="0"/>
              <a:t>Inkomen</a:t>
            </a:r>
          </a:p>
          <a:p>
            <a:r>
              <a:rPr lang="nl-NL" sz="2400" dirty="0" smtClean="0"/>
              <a:t>Spaargeld</a:t>
            </a:r>
          </a:p>
          <a:p>
            <a:r>
              <a:rPr lang="nl-NL" sz="2400" dirty="0" smtClean="0"/>
              <a:t>Lening</a:t>
            </a:r>
          </a:p>
          <a:p>
            <a:pPr marL="0" indent="0">
              <a:buNone/>
            </a:pPr>
            <a:endParaRPr lang="nl-NL" sz="2400" dirty="0"/>
          </a:p>
          <a:p>
            <a:pPr marL="0" indent="0">
              <a:buNone/>
            </a:pPr>
            <a:r>
              <a:rPr lang="nl-NL" sz="2400" dirty="0" smtClean="0"/>
              <a:t>Gebonden koopkracht (drempelinkomen) </a:t>
            </a:r>
            <a:r>
              <a:rPr lang="nl-NL" sz="2400" dirty="0" smtClean="0">
                <a:sym typeface="Wingdings" pitchFamily="2" charset="2"/>
              </a:rPr>
              <a:t> vaste lasten</a:t>
            </a:r>
          </a:p>
          <a:p>
            <a:pPr marL="0" indent="0">
              <a:buNone/>
            </a:pPr>
            <a:endParaRPr lang="nl-NL" sz="2400" dirty="0" smtClean="0">
              <a:sym typeface="Wingdings" pitchFamily="2" charset="2"/>
            </a:endParaRPr>
          </a:p>
          <a:p>
            <a:pPr marL="0" indent="0">
              <a:buNone/>
            </a:pPr>
            <a:r>
              <a:rPr lang="nl-NL" sz="2400" dirty="0" smtClean="0">
                <a:sym typeface="Wingdings" pitchFamily="2" charset="2"/>
              </a:rPr>
              <a:t>Vrije koopkracht  beschikbaar voor overige behoeften</a:t>
            </a:r>
            <a:endParaRPr lang="nl-NL"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Koopkracht</a:t>
            </a:r>
            <a:endParaRPr lang="nl-NL" dirty="0"/>
          </a:p>
        </p:txBody>
      </p:sp>
      <p:sp>
        <p:nvSpPr>
          <p:cNvPr id="3" name="Tijdelijke aanduiding voor inhoud 2"/>
          <p:cNvSpPr>
            <a:spLocks noGrp="1"/>
          </p:cNvSpPr>
          <p:nvPr>
            <p:ph idx="1"/>
          </p:nvPr>
        </p:nvSpPr>
        <p:spPr/>
        <p:txBody>
          <a:bodyPr/>
          <a:lstStyle/>
          <a:p>
            <a:r>
              <a:rPr lang="nl-NL" dirty="0" smtClean="0"/>
              <a:t>CPI: Consumenten </a:t>
            </a:r>
            <a:r>
              <a:rPr lang="nl-NL" dirty="0" err="1" smtClean="0"/>
              <a:t>PrijsIndexcijfer</a:t>
            </a:r>
            <a:endParaRPr lang="nl-NL" dirty="0" smtClean="0"/>
          </a:p>
          <a:p>
            <a:r>
              <a:rPr lang="nl-NL" dirty="0" smtClean="0"/>
              <a:t>We gaan dit uitrekenen met behulp van een getallen-voorbeeld:</a:t>
            </a:r>
          </a:p>
          <a:p>
            <a:pPr marL="0" indent="0">
              <a:buNone/>
            </a:pPr>
            <a:endParaRPr lang="nl-NL" dirty="0"/>
          </a:p>
          <a:p>
            <a:pPr marL="0" indent="0">
              <a:buNone/>
            </a:pPr>
            <a:endParaRPr lang="nl-NL" dirty="0"/>
          </a:p>
        </p:txBody>
      </p:sp>
      <p:graphicFrame>
        <p:nvGraphicFramePr>
          <p:cNvPr id="7" name="Object 6"/>
          <p:cNvGraphicFramePr>
            <a:graphicFrameLocks noChangeAspect="1"/>
          </p:cNvGraphicFramePr>
          <p:nvPr>
            <p:extLst>
              <p:ext uri="{D42A27DB-BD31-4B8C-83A1-F6EECF244321}">
                <p14:modId xmlns:p14="http://schemas.microsoft.com/office/powerpoint/2010/main" val="341896276"/>
              </p:ext>
            </p:extLst>
          </p:nvPr>
        </p:nvGraphicFramePr>
        <p:xfrm>
          <a:off x="1496344" y="3284984"/>
          <a:ext cx="7128792" cy="2323380"/>
        </p:xfrm>
        <a:graphic>
          <a:graphicData uri="http://schemas.openxmlformats.org/presentationml/2006/ole">
            <mc:AlternateContent xmlns:mc="http://schemas.openxmlformats.org/markup-compatibility/2006">
              <mc:Choice xmlns:v="urn:schemas-microsoft-com:vml" Requires="v">
                <p:oleObj spid="_x0000_s2057" name="Document" r:id="rId5" imgW="5759285" imgH="1622944" progId="Word.Document.12">
                  <p:embed/>
                </p:oleObj>
              </mc:Choice>
              <mc:Fallback>
                <p:oleObj name="Document" r:id="rId5" imgW="5759285" imgH="1622944" progId="Word.Document.12">
                  <p:embed/>
                  <p:pic>
                    <p:nvPicPr>
                      <p:cNvPr id="0" name=""/>
                      <p:cNvPicPr/>
                      <p:nvPr/>
                    </p:nvPicPr>
                    <p:blipFill>
                      <a:blip r:embed="rId6"/>
                      <a:stretch>
                        <a:fillRect/>
                      </a:stretch>
                    </p:blipFill>
                    <p:spPr>
                      <a:xfrm>
                        <a:off x="1496344" y="3284984"/>
                        <a:ext cx="7128792" cy="2323380"/>
                      </a:xfrm>
                      <a:prstGeom prst="rect">
                        <a:avLst/>
                      </a:prstGeom>
                    </p:spPr>
                  </p:pic>
                </p:oleObj>
              </mc:Fallback>
            </mc:AlternateContent>
          </a:graphicData>
        </a:graphic>
      </p:graphicFrame>
    </p:spTree>
    <p:extLst>
      <p:ext uri="{BB962C8B-B14F-4D97-AF65-F5344CB8AC3E}">
        <p14:creationId xmlns:p14="http://schemas.microsoft.com/office/powerpoint/2010/main" val="286622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koopkracht</a:t>
            </a:r>
            <a:endParaRPr lang="nl-NL" dirty="0"/>
          </a:p>
        </p:txBody>
      </p:sp>
      <p:sp>
        <p:nvSpPr>
          <p:cNvPr id="3" name="Tijdelijke aanduiding voor inhoud 2"/>
          <p:cNvSpPr>
            <a:spLocks noGrp="1"/>
          </p:cNvSpPr>
          <p:nvPr>
            <p:ph idx="1"/>
          </p:nvPr>
        </p:nvSpPr>
        <p:spPr/>
        <p:txBody>
          <a:bodyPr/>
          <a:lstStyle/>
          <a:p>
            <a:r>
              <a:rPr lang="nl-NL" dirty="0"/>
              <a:t>Als eerste moet ervoor gezorgd worden dat de prijsveranderingen worden omgezet in indexcijfers, zodat de tabel er nu als volgt uit ziet.</a:t>
            </a:r>
          </a:p>
          <a:p>
            <a:endParaRPr lang="nl-NL" dirty="0"/>
          </a:p>
        </p:txBody>
      </p:sp>
      <p:graphicFrame>
        <p:nvGraphicFramePr>
          <p:cNvPr id="7" name="Object 6"/>
          <p:cNvGraphicFramePr>
            <a:graphicFrameLocks noChangeAspect="1"/>
          </p:cNvGraphicFramePr>
          <p:nvPr>
            <p:extLst>
              <p:ext uri="{D42A27DB-BD31-4B8C-83A1-F6EECF244321}">
                <p14:modId xmlns:p14="http://schemas.microsoft.com/office/powerpoint/2010/main" val="3074709869"/>
              </p:ext>
            </p:extLst>
          </p:nvPr>
        </p:nvGraphicFramePr>
        <p:xfrm>
          <a:off x="1115616" y="3140968"/>
          <a:ext cx="7056784" cy="1872208"/>
        </p:xfrm>
        <a:graphic>
          <a:graphicData uri="http://schemas.openxmlformats.org/presentationml/2006/ole">
            <mc:AlternateContent xmlns:mc="http://schemas.openxmlformats.org/markup-compatibility/2006">
              <mc:Choice xmlns:v="urn:schemas-microsoft-com:vml" Requires="v">
                <p:oleObj spid="_x0000_s3081" name="Document" r:id="rId4" imgW="5759285" imgH="1447345" progId="Word.Document.12">
                  <p:embed/>
                </p:oleObj>
              </mc:Choice>
              <mc:Fallback>
                <p:oleObj name="Document" r:id="rId4" imgW="5759285" imgH="1447345" progId="Word.Document.12">
                  <p:embed/>
                  <p:pic>
                    <p:nvPicPr>
                      <p:cNvPr id="0" name=""/>
                      <p:cNvPicPr/>
                      <p:nvPr/>
                    </p:nvPicPr>
                    <p:blipFill>
                      <a:blip r:embed="rId5"/>
                      <a:stretch>
                        <a:fillRect/>
                      </a:stretch>
                    </p:blipFill>
                    <p:spPr>
                      <a:xfrm>
                        <a:off x="1115616" y="3140968"/>
                        <a:ext cx="7056784" cy="1872208"/>
                      </a:xfrm>
                      <a:prstGeom prst="rect">
                        <a:avLst/>
                      </a:prstGeom>
                    </p:spPr>
                  </p:pic>
                </p:oleObj>
              </mc:Fallback>
            </mc:AlternateContent>
          </a:graphicData>
        </a:graphic>
      </p:graphicFrame>
    </p:spTree>
    <p:extLst>
      <p:ext uri="{BB962C8B-B14F-4D97-AF65-F5344CB8AC3E}">
        <p14:creationId xmlns:p14="http://schemas.microsoft.com/office/powerpoint/2010/main" val="23966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koopkracht</a:t>
            </a:r>
            <a:endParaRPr lang="nl-NL" dirty="0"/>
          </a:p>
        </p:txBody>
      </p:sp>
      <p:sp>
        <p:nvSpPr>
          <p:cNvPr id="3" name="Tijdelijke aanduiding voor inhoud 2"/>
          <p:cNvSpPr>
            <a:spLocks noGrp="1"/>
          </p:cNvSpPr>
          <p:nvPr>
            <p:ph idx="1"/>
          </p:nvPr>
        </p:nvSpPr>
        <p:spPr>
          <a:xfrm>
            <a:off x="251519" y="1280021"/>
            <a:ext cx="7889949" cy="4525963"/>
          </a:xfrm>
        </p:spPr>
        <p:txBody>
          <a:bodyPr/>
          <a:lstStyle/>
          <a:p>
            <a:r>
              <a:rPr lang="nl-NL" dirty="0"/>
              <a:t>Vervolgens bereken je het samengestelde gewogen gemiddelde van de verschillende prijsveranderingen uit, waarbij de weging (het belang) wordt bepaald door hoeveel aan elke categorie wordt uitgegeven (in dit geval in procenten</a:t>
            </a:r>
            <a:r>
              <a:rPr lang="nl-NL" dirty="0" smtClean="0"/>
              <a:t>).</a:t>
            </a:r>
          </a:p>
          <a:p>
            <a:endParaRPr lang="nl-NL" dirty="0"/>
          </a:p>
          <a:p>
            <a:endParaRPr lang="nl-NL" dirty="0"/>
          </a:p>
        </p:txBody>
      </p:sp>
      <p:pic>
        <p:nvPicPr>
          <p:cNvPr id="7" name="Afbeelding 6"/>
          <p:cNvPicPr>
            <a:picLocks noChangeAspect="1"/>
          </p:cNvPicPr>
          <p:nvPr/>
        </p:nvPicPr>
        <p:blipFill>
          <a:blip r:embed="rId2"/>
          <a:stretch>
            <a:fillRect/>
          </a:stretch>
        </p:blipFill>
        <p:spPr>
          <a:xfrm>
            <a:off x="1979712" y="4149080"/>
            <a:ext cx="4968552" cy="1008112"/>
          </a:xfrm>
          <a:prstGeom prst="rect">
            <a:avLst/>
          </a:prstGeom>
        </p:spPr>
      </p:pic>
    </p:spTree>
    <p:extLst>
      <p:ext uri="{BB962C8B-B14F-4D97-AF65-F5344CB8AC3E}">
        <p14:creationId xmlns:p14="http://schemas.microsoft.com/office/powerpoint/2010/main" val="39206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koopkracht</a:t>
            </a:r>
            <a:endParaRPr lang="nl-NL" dirty="0"/>
          </a:p>
        </p:txBody>
      </p:sp>
      <p:sp>
        <p:nvSpPr>
          <p:cNvPr id="3" name="Tijdelijke aanduiding voor inhoud 2"/>
          <p:cNvSpPr>
            <a:spLocks noGrp="1"/>
          </p:cNvSpPr>
          <p:nvPr>
            <p:ph idx="1"/>
          </p:nvPr>
        </p:nvSpPr>
        <p:spPr/>
        <p:txBody>
          <a:bodyPr>
            <a:normAutofit lnSpcReduction="10000"/>
          </a:bodyPr>
          <a:lstStyle/>
          <a:p>
            <a:r>
              <a:rPr lang="nl-NL" dirty="0"/>
              <a:t>Dat wil dus zeggen dat een pakket goederen van een gemiddeld gezin in Nederland in het afgelopen jaar (ten opzichte van het basisjaar) 1,98% duurder is geworden</a:t>
            </a:r>
            <a:r>
              <a:rPr lang="nl-NL" dirty="0" smtClean="0"/>
              <a:t>.</a:t>
            </a:r>
          </a:p>
          <a:p>
            <a:r>
              <a:rPr lang="nl-NL" dirty="0"/>
              <a:t>Dit berekende CPI nemen we als gemiddelde voor heel Nederland, zodat we mogen stellen dat de inflatie in Nederland ongeveer 2% bedroeg.</a:t>
            </a:r>
          </a:p>
          <a:p>
            <a:pPr marL="0" indent="0">
              <a:buNone/>
            </a:pPr>
            <a:r>
              <a:rPr lang="nl-NL" dirty="0"/>
              <a:t/>
            </a:r>
            <a:br>
              <a:rPr lang="nl-NL" dirty="0"/>
            </a:br>
            <a:endParaRPr lang="nl-NL" dirty="0"/>
          </a:p>
        </p:txBody>
      </p:sp>
    </p:spTree>
    <p:extLst>
      <p:ext uri="{BB962C8B-B14F-4D97-AF65-F5344CB8AC3E}">
        <p14:creationId xmlns:p14="http://schemas.microsoft.com/office/powerpoint/2010/main" val="4089365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Koopkracht: het nominale - en het reële inkomen</a:t>
            </a:r>
          </a:p>
        </p:txBody>
      </p:sp>
      <p:sp>
        <p:nvSpPr>
          <p:cNvPr id="3" name="Tijdelijke aanduiding voor inhoud 2"/>
          <p:cNvSpPr>
            <a:spLocks noGrp="1"/>
          </p:cNvSpPr>
          <p:nvPr>
            <p:ph idx="1"/>
          </p:nvPr>
        </p:nvSpPr>
        <p:spPr/>
        <p:txBody>
          <a:bodyPr>
            <a:normAutofit fontScale="77500" lnSpcReduction="20000"/>
          </a:bodyPr>
          <a:lstStyle/>
          <a:p>
            <a:r>
              <a:rPr lang="nl-NL" dirty="0"/>
              <a:t>Prijsstijgingen hebben invloed op de hoeveelheid goederen die we kunnen kopen met ons </a:t>
            </a:r>
            <a:r>
              <a:rPr lang="nl-NL" dirty="0" smtClean="0"/>
              <a:t>geld</a:t>
            </a:r>
          </a:p>
          <a:p>
            <a:r>
              <a:rPr lang="nl-NL" dirty="0"/>
              <a:t>Om die reden kijken </a:t>
            </a:r>
            <a:r>
              <a:rPr lang="nl-NL" dirty="0" smtClean="0"/>
              <a:t>mensen </a:t>
            </a:r>
            <a:r>
              <a:rPr lang="nl-NL" dirty="0"/>
              <a:t>niet alleen naar het bedrag dat zij verdienen (nominaal inkomen), maar vergelijken zij dit met de verandering van de prijzen in diezelfde periode</a:t>
            </a:r>
            <a:r>
              <a:rPr lang="nl-NL" dirty="0" smtClean="0"/>
              <a:t>.</a:t>
            </a:r>
          </a:p>
          <a:p>
            <a:r>
              <a:rPr lang="nl-NL" dirty="0"/>
              <a:t>Als het bedrag dat je verdient in </a:t>
            </a:r>
            <a:r>
              <a:rPr lang="nl-NL" dirty="0" smtClean="0"/>
              <a:t>2014 </a:t>
            </a:r>
            <a:r>
              <a:rPr lang="nl-NL" dirty="0"/>
              <a:t>met 4% toeneemt (nominale inkomensstijging), lijkt dit leuk. Wanneer er in datzelfde jaar sprake is van 10% prijsstijgingen (inflatie), </a:t>
            </a:r>
            <a:r>
              <a:rPr lang="nl-NL" dirty="0" err="1"/>
              <a:t>zul</a:t>
            </a:r>
            <a:r>
              <a:rPr lang="nl-NL" dirty="0"/>
              <a:t> je minder goederen kunnen kopen als het jaar daarvoor.</a:t>
            </a:r>
          </a:p>
          <a:p>
            <a:r>
              <a:rPr lang="nl-NL" dirty="0"/>
              <a:t/>
            </a:r>
            <a:br>
              <a:rPr lang="nl-NL" dirty="0"/>
            </a:br>
            <a:endParaRPr lang="nl-NL" dirty="0"/>
          </a:p>
        </p:txBody>
      </p:sp>
    </p:spTree>
    <p:extLst>
      <p:ext uri="{BB962C8B-B14F-4D97-AF65-F5344CB8AC3E}">
        <p14:creationId xmlns:p14="http://schemas.microsoft.com/office/powerpoint/2010/main" val="3681745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Koopkracht: het nominale - en het reële inkomen</a:t>
            </a:r>
          </a:p>
        </p:txBody>
      </p:sp>
      <p:pic>
        <p:nvPicPr>
          <p:cNvPr id="7" name="Tijdelijke aanduiding voor inhoud 6"/>
          <p:cNvPicPr>
            <a:picLocks noGrp="1" noChangeAspect="1"/>
          </p:cNvPicPr>
          <p:nvPr>
            <p:ph idx="1"/>
          </p:nvPr>
        </p:nvPicPr>
        <p:blipFill>
          <a:blip r:embed="rId2"/>
          <a:stretch>
            <a:fillRect/>
          </a:stretch>
        </p:blipFill>
        <p:spPr>
          <a:xfrm>
            <a:off x="1547664" y="2348880"/>
            <a:ext cx="8435280" cy="2160239"/>
          </a:xfrm>
          <a:prstGeom prst="rect">
            <a:avLst/>
          </a:prstGeom>
        </p:spPr>
      </p:pic>
    </p:spTree>
    <p:extLst>
      <p:ext uri="{BB962C8B-B14F-4D97-AF65-F5344CB8AC3E}">
        <p14:creationId xmlns:p14="http://schemas.microsoft.com/office/powerpoint/2010/main" val="4289855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Koopkracht: het nominale - en het reële inkomen</a:t>
            </a:r>
          </a:p>
        </p:txBody>
      </p:sp>
      <p:pic>
        <p:nvPicPr>
          <p:cNvPr id="7" name="Tijdelijke aanduiding voor inhoud 6"/>
          <p:cNvPicPr>
            <a:picLocks noGrp="1" noChangeAspect="1"/>
          </p:cNvPicPr>
          <p:nvPr>
            <p:ph idx="1"/>
          </p:nvPr>
        </p:nvPicPr>
        <p:blipFill>
          <a:blip r:embed="rId2"/>
          <a:stretch>
            <a:fillRect/>
          </a:stretch>
        </p:blipFill>
        <p:spPr>
          <a:xfrm>
            <a:off x="1259632" y="2348881"/>
            <a:ext cx="8784976" cy="2088231"/>
          </a:xfrm>
          <a:prstGeom prst="rect">
            <a:avLst/>
          </a:prstGeom>
        </p:spPr>
      </p:pic>
    </p:spTree>
    <p:extLst>
      <p:ext uri="{BB962C8B-B14F-4D97-AF65-F5344CB8AC3E}">
        <p14:creationId xmlns:p14="http://schemas.microsoft.com/office/powerpoint/2010/main" val="2876111866"/>
      </p:ext>
    </p:extLst>
  </p:cSld>
  <p:clrMapOvr>
    <a:masterClrMapping/>
  </p:clrMapOvr>
</p:sld>
</file>

<file path=ppt/theme/theme1.xml><?xml version="1.0" encoding="utf-8"?>
<a:theme xmlns:a="http://schemas.openxmlformats.org/drawingml/2006/main" name="Algemene powerpoint Sterk Merk">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Algemene powerpoint Sterk Merk</Template>
  <TotalTime>139</TotalTime>
  <Words>337</Words>
  <Application>Microsoft Office PowerPoint</Application>
  <PresentationFormat>Diavoorstelling (4:3)</PresentationFormat>
  <Paragraphs>42</Paragraphs>
  <Slides>13</Slides>
  <Notes>5</Notes>
  <HiddenSlides>0</HiddenSlides>
  <MMClips>0</MMClips>
  <ScaleCrop>false</ScaleCrop>
  <HeadingPairs>
    <vt:vector size="8" baseType="variant">
      <vt:variant>
        <vt:lpstr>Gebruikte lettertypen</vt:lpstr>
      </vt:variant>
      <vt:variant>
        <vt:i4>4</vt:i4>
      </vt:variant>
      <vt:variant>
        <vt:lpstr>Thema</vt:lpstr>
      </vt:variant>
      <vt:variant>
        <vt:i4>1</vt:i4>
      </vt:variant>
      <vt:variant>
        <vt:lpstr>Ingesloten OLE-bronprogramma's</vt:lpstr>
      </vt:variant>
      <vt:variant>
        <vt:i4>1</vt:i4>
      </vt:variant>
      <vt:variant>
        <vt:lpstr>Diatitels</vt:lpstr>
      </vt:variant>
      <vt:variant>
        <vt:i4>13</vt:i4>
      </vt:variant>
    </vt:vector>
  </HeadingPairs>
  <TitlesOfParts>
    <vt:vector size="19" baseType="lpstr">
      <vt:lpstr>Arial</vt:lpstr>
      <vt:lpstr>Calibri</vt:lpstr>
      <vt:lpstr>MS Reference Serif</vt:lpstr>
      <vt:lpstr>Wingdings</vt:lpstr>
      <vt:lpstr>Algemene powerpoint Sterk Merk</vt:lpstr>
      <vt:lpstr>Document</vt:lpstr>
      <vt:lpstr>PowerPoint-presentatie</vt:lpstr>
      <vt:lpstr>Koopkracht</vt:lpstr>
      <vt:lpstr>Koopkracht</vt:lpstr>
      <vt:lpstr>koopkracht</vt:lpstr>
      <vt:lpstr>koopkracht</vt:lpstr>
      <vt:lpstr>koopkracht</vt:lpstr>
      <vt:lpstr>Koopkracht: het nominale - en het reële inkomen</vt:lpstr>
      <vt:lpstr>Koopkracht: het nominale - en het reële inkomen</vt:lpstr>
      <vt:lpstr>Koopkracht: het nominale - en het reële inkomen</vt:lpstr>
      <vt:lpstr>Koopkracht: het nominale - en het reële inkomen</vt:lpstr>
      <vt:lpstr>Inkomenselasticiteit</vt:lpstr>
      <vt:lpstr>Inkomen en goederen</vt:lpstr>
      <vt:lpstr>PowerPoint-presentatie</vt:lpstr>
    </vt:vector>
  </TitlesOfParts>
  <Company>BimMedia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Basisboek marketing</dc:title>
  <dc:creator>plpot</dc:creator>
  <cp:lastModifiedBy>Robbert Groenendaal</cp:lastModifiedBy>
  <cp:revision>6</cp:revision>
  <cp:lastPrinted>2004-09-08T08:44:01Z</cp:lastPrinted>
  <dcterms:created xsi:type="dcterms:W3CDTF">2014-09-02T15:18:48Z</dcterms:created>
  <dcterms:modified xsi:type="dcterms:W3CDTF">2015-08-29T20:17:47Z</dcterms:modified>
</cp:coreProperties>
</file>